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4" r:id="rId3"/>
    <p:sldId id="265" r:id="rId4"/>
    <p:sldId id="257" r:id="rId5"/>
    <p:sldId id="258" r:id="rId6"/>
    <p:sldId id="261" r:id="rId7"/>
    <p:sldId id="259" r:id="rId8"/>
    <p:sldId id="260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9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B32461A-250E-4A29-9E9B-599CA3838FA1}" type="datetime1">
              <a:rPr lang="en-US" smtClean="0"/>
              <a:pPr/>
              <a:t>4/10/12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4/10/12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4/10/12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4/10/12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4/10/12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4/10/12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4/10/12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4/10/12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youtu.be/4gWCiLexilY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%3Cobject%20width=%22640%22%20height=%22253%22%3E%20%3Cparam%20name=%22movie%22%20value=%22http:%5Cwww.noteflight.com%5Cscores%5Cembed%22%3E%3C%5Cparam%3E%20%3Cparam%20name=%22FlashVars%22%20value=%22id=e1d9a427017ccce3fd1c201be62b84cf0cfb7db1&amp;scale=1%22%3E%3C%5Cparam%3E%20%3Cembed%20src=%22http:%5Cwww.noteflight.com%5Cscores%5Cembed%22%20type=%22application%5Cx-shockwave-flash%22%20FlashVars=%22id=e1d9a427017ccce3fd1c201be62b84cf0cfb7db1&amp;scale=1%22%20width=%22640%22%20height=%22253%22%3E%3C%5Cembed%3E%3C%5Cobject%3E" TargetMode="External"/><Relationship Id="rId3" Type="http://schemas.openxmlformats.org/officeDocument/2006/relationships/hyperlink" Target="%3Cobject%20width=%22640%22%20height=%22253%22%3E%20%3Cparam%20name=%22movie%22%20value=%22http:%5Cwww.noteflight.com%5Cscores%5Cembed%22%3E%3C%5Cparam%3E%20%3Cparam%20name=%22FlashVars%22%20value=%22id=80cc9bba08d88a1cb59e4242d89adb4b13b65b54&amp;scale=1%22%3E%3C%5Cparam%3E%20%3Cembed%20src=%22http:%5Cwww.noteflight.com%5Cscores%5Cembed%22%20type=%22application%5Cx-shockwave-flash%22%20FlashVars=%22id=80cc9bba08d88a1cb59e4242d89adb4b13b65b54&amp;scale=1%22%20width=%22640%22%20height=%22253%22%3E%3C%5Cembed%3E%3C%5Cobject%3E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%3Cobject%20width=%22640%22%20height=%22253%22%3E%20%3Cparam%20name=%22movie%22%20value=%22http:%5Cwww.noteflight.com%5Cscores%5Cembed%22%3E%3C%5Cparam%3E%20%3Cparam%20name=%22FlashVars%22%20value=%22id=c3357234046692d7f5911923da88ab0c8886e6c6&amp;scale=1%22%3E%3C%5Cparam%3E%20%3Cembed%20src=%22http:%5Cwww.noteflight.com%5Cscores%5Cembed%22%20type=%22application%5Cx-shockwave-flash%22%20FlashVars=%22id=c3357234046692d7f5911923da88ab0c8886e6c6&amp;scale=1%22%20width=%22640%22%20height=%22253%22%3E%3C%5Cembed%3E%3C%5Cobject%3E" TargetMode="External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Indian Raga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Music of India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011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Rhythm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Let’s try our own (simple!) </a:t>
            </a:r>
            <a:r>
              <a:rPr lang="en-US" dirty="0" err="1"/>
              <a:t>teental</a:t>
            </a:r>
            <a:r>
              <a:rPr lang="en-US" dirty="0"/>
              <a:t> </a:t>
            </a:r>
            <a:r>
              <a:rPr lang="en-US" dirty="0" err="1"/>
              <a:t>tala</a:t>
            </a:r>
            <a:r>
              <a:rPr lang="en-US" dirty="0"/>
              <a:t>: </a:t>
            </a:r>
          </a:p>
          <a:p>
            <a:r>
              <a:rPr lang="en-US" dirty="0"/>
              <a:t>C = clap S = stamp </a:t>
            </a:r>
            <a:r>
              <a:rPr lang="en-US" dirty="0" smtClean="0"/>
              <a:t>CS </a:t>
            </a:r>
            <a:r>
              <a:rPr lang="en-US" dirty="0"/>
              <a:t>= clap and stamp D = hit the </a:t>
            </a:r>
            <a:r>
              <a:rPr lang="en-US" dirty="0" smtClean="0"/>
              <a:t>desk </a:t>
            </a:r>
          </a:p>
          <a:p>
            <a:r>
              <a:rPr lang="en-US" dirty="0" err="1" smtClean="0"/>
              <a:t>Teental</a:t>
            </a:r>
            <a:r>
              <a:rPr lang="en-US" dirty="0" smtClean="0"/>
              <a:t> </a:t>
            </a:r>
            <a:r>
              <a:rPr lang="en-US" dirty="0"/>
              <a:t>(4+4+4+4) pattern: </a:t>
            </a:r>
          </a:p>
          <a:p>
            <a:pPr lvl="1"/>
            <a:r>
              <a:rPr lang="en-US" dirty="0"/>
              <a:t>CS C C CS </a:t>
            </a:r>
          </a:p>
          <a:p>
            <a:pPr lvl="1"/>
            <a:r>
              <a:rPr lang="en-US" dirty="0" smtClean="0"/>
              <a:t>CS </a:t>
            </a:r>
            <a:r>
              <a:rPr lang="en-US" dirty="0"/>
              <a:t>C C CS </a:t>
            </a:r>
            <a:endParaRPr lang="en-US" dirty="0" smtClean="0"/>
          </a:p>
          <a:p>
            <a:pPr lvl="1"/>
            <a:r>
              <a:rPr lang="en-US" dirty="0" smtClean="0"/>
              <a:t>CS </a:t>
            </a:r>
            <a:r>
              <a:rPr lang="en-US" dirty="0"/>
              <a:t>D D </a:t>
            </a:r>
            <a:r>
              <a:rPr lang="en-US" dirty="0" smtClean="0"/>
              <a:t>S</a:t>
            </a:r>
          </a:p>
          <a:p>
            <a:pPr lvl="1"/>
            <a:r>
              <a:rPr lang="en-US" dirty="0" smtClean="0"/>
              <a:t>S </a:t>
            </a:r>
            <a:r>
              <a:rPr lang="en-US" dirty="0"/>
              <a:t>C C CS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256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alphaModFix amt="94000"/>
          </a:blip>
          <a:stretch>
            <a:fillRect/>
          </a:stretch>
        </p:blipFill>
        <p:spPr>
          <a:xfrm>
            <a:off x="2073839" y="261434"/>
            <a:ext cx="4766183" cy="63117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</a:t>
            </a:r>
            <a:r>
              <a:rPr lang="en-US" dirty="0" err="1" smtClean="0"/>
              <a:t>INdia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35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01" y="647178"/>
            <a:ext cx="4874310" cy="2668043"/>
          </a:xfrm>
          <a:prstGeom prst="rect">
            <a:avLst/>
          </a:prstGeom>
        </p:spPr>
      </p:pic>
      <p:pic>
        <p:nvPicPr>
          <p:cNvPr id="5" name="Picture 4" descr="396149_10150527649084681_793459680_9013793_366714759_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239" y="467182"/>
            <a:ext cx="3639419" cy="27371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INdia</a:t>
            </a:r>
            <a:endParaRPr lang="en-US" dirty="0"/>
          </a:p>
        </p:txBody>
      </p:sp>
      <p:pic>
        <p:nvPicPr>
          <p:cNvPr id="4" name="Picture 3" descr="405707_10150527632984681_793459680_9013688_1267243370_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05" y="3204328"/>
            <a:ext cx="4417734" cy="29497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6484" y="2986685"/>
            <a:ext cx="4132199" cy="309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38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</a:t>
            </a:r>
            <a:r>
              <a:rPr lang="en-US" dirty="0"/>
              <a:t>melody – made up on the </a:t>
            </a:r>
            <a:r>
              <a:rPr lang="en-US" dirty="0" smtClean="0"/>
              <a:t>spot using </a:t>
            </a:r>
            <a:r>
              <a:rPr lang="en-US" dirty="0"/>
              <a:t>notes of a particular </a:t>
            </a:r>
            <a:r>
              <a:rPr lang="en-US" b="1" dirty="0"/>
              <a:t>rag </a:t>
            </a:r>
            <a:r>
              <a:rPr lang="en-US" dirty="0"/>
              <a:t>(similar to a scale in Western music) </a:t>
            </a:r>
          </a:p>
          <a:p>
            <a:pPr indent="0">
              <a:buNone/>
            </a:pPr>
            <a:r>
              <a:rPr lang="en-US" dirty="0">
                <a:latin typeface="Wingdings"/>
              </a:rPr>
              <a:t>	</a:t>
            </a:r>
            <a:r>
              <a:rPr lang="en-US" dirty="0" smtClean="0">
                <a:latin typeface="Wingdings"/>
              </a:rPr>
              <a:t> </a:t>
            </a:r>
            <a:r>
              <a:rPr lang="en-US" dirty="0"/>
              <a:t>each rag is associated with a particular occasion, mood, season or </a:t>
            </a:r>
            <a:r>
              <a:rPr lang="en-US" dirty="0" smtClean="0"/>
              <a:t>	time </a:t>
            </a:r>
            <a:r>
              <a:rPr lang="en-US" dirty="0"/>
              <a:t>of day </a:t>
            </a:r>
          </a:p>
          <a:p>
            <a:pPr indent="0">
              <a:buNone/>
            </a:pPr>
            <a:r>
              <a:rPr lang="en-US" dirty="0" smtClean="0">
                <a:latin typeface="Wingdings"/>
              </a:rPr>
              <a:t>	 </a:t>
            </a:r>
            <a:r>
              <a:rPr lang="en-US" dirty="0"/>
              <a:t>this mood is called the </a:t>
            </a:r>
            <a:r>
              <a:rPr lang="en-US" b="1" dirty="0"/>
              <a:t>rasa</a:t>
            </a:r>
            <a:r>
              <a:rPr lang="en-US" b="1" dirty="0" smtClean="0"/>
              <a:t>.</a:t>
            </a:r>
          </a:p>
          <a:p>
            <a:pPr marL="285750" indent="-285750">
              <a:buFont typeface="Wingdings" charset="2"/>
              <a:buChar char="v"/>
            </a:pPr>
            <a:r>
              <a:rPr lang="en-US" dirty="0" smtClean="0"/>
              <a:t>The </a:t>
            </a:r>
            <a:r>
              <a:rPr lang="en-US" dirty="0"/>
              <a:t>drone </a:t>
            </a:r>
            <a:r>
              <a:rPr lang="en-US" i="1" dirty="0"/>
              <a:t>– </a:t>
            </a:r>
            <a:r>
              <a:rPr lang="en-US" dirty="0"/>
              <a:t>long, held notes (usually one or two</a:t>
            </a:r>
            <a:r>
              <a:rPr lang="en-US" dirty="0" smtClean="0"/>
              <a:t>)</a:t>
            </a:r>
            <a:endParaRPr lang="en-US" dirty="0"/>
          </a:p>
          <a:p>
            <a:pPr marL="285750" indent="-285750">
              <a:buFont typeface="Wingdings" charset="2"/>
              <a:buChar char="v"/>
            </a:pPr>
            <a:r>
              <a:rPr lang="en-US" dirty="0" smtClean="0"/>
              <a:t>The </a:t>
            </a:r>
            <a:r>
              <a:rPr lang="en-US" dirty="0"/>
              <a:t>rhythm – a particular repetitive pattern </a:t>
            </a:r>
            <a:r>
              <a:rPr lang="en-US" dirty="0" smtClean="0"/>
              <a:t>– </a:t>
            </a:r>
            <a:r>
              <a:rPr lang="en-US" dirty="0"/>
              <a:t>called the </a:t>
            </a:r>
            <a:r>
              <a:rPr lang="en-US" b="1" dirty="0" err="1"/>
              <a:t>tala</a:t>
            </a:r>
            <a:r>
              <a:rPr lang="en-US" b="1" dirty="0"/>
              <a:t>. </a:t>
            </a:r>
            <a:endParaRPr lang="en-US" dirty="0"/>
          </a:p>
          <a:p>
            <a:r>
              <a:rPr lang="en-US" dirty="0"/>
              <a:t>The</a:t>
            </a:r>
            <a:r>
              <a:rPr lang="en-US" dirty="0" smtClean="0"/>
              <a:t> </a:t>
            </a:r>
            <a:r>
              <a:rPr lang="en-US" dirty="0"/>
              <a:t>melody is the most important part of Indian music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H</a:t>
            </a:r>
            <a:r>
              <a:rPr lang="en-US" dirty="0" smtClean="0"/>
              <a:t>armony </a:t>
            </a:r>
            <a:r>
              <a:rPr lang="en-US" dirty="0"/>
              <a:t>(given by the drone) tends to be quite simple.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610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Melody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965" y="2420203"/>
            <a:ext cx="6400800" cy="3048001"/>
          </a:xfrm>
        </p:spPr>
        <p:txBody>
          <a:bodyPr/>
          <a:lstStyle/>
          <a:p>
            <a:r>
              <a:rPr lang="en-US" dirty="0" smtClean="0"/>
              <a:t>Voice – highly valued in </a:t>
            </a:r>
            <a:r>
              <a:rPr lang="en-US" dirty="0" err="1" smtClean="0"/>
              <a:t>hindu</a:t>
            </a:r>
            <a:r>
              <a:rPr lang="en-US" dirty="0" smtClean="0"/>
              <a:t> culture</a:t>
            </a:r>
          </a:p>
          <a:p>
            <a:r>
              <a:rPr lang="en-US" dirty="0" smtClean="0"/>
              <a:t>Sitar – in video – plucked stringed instrument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938" y="2438400"/>
            <a:ext cx="25273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51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Melody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23174"/>
            <a:ext cx="6400800" cy="3063227"/>
          </a:xfrm>
        </p:spPr>
        <p:txBody>
          <a:bodyPr/>
          <a:lstStyle/>
          <a:p>
            <a:r>
              <a:rPr lang="en-US" dirty="0" smtClean="0">
                <a:hlinkClick r:id="rId2" action="ppaction://hlinkfile"/>
              </a:rPr>
              <a:t>Vibhas Rag</a:t>
            </a:r>
            <a:endParaRPr lang="en-US" dirty="0" smtClean="0"/>
          </a:p>
          <a:p>
            <a:r>
              <a:rPr lang="en-US" dirty="0" smtClean="0">
                <a:hlinkClick r:id="rId3" action="ppaction://hlinkfile"/>
              </a:rPr>
              <a:t>Raga Melody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956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Simple instrument with only four strings and a resonator used to provide drone notes</a:t>
            </a:r>
          </a:p>
          <a:p>
            <a:r>
              <a:rPr lang="en-US" dirty="0" smtClean="0">
                <a:hlinkClick r:id="rId2" action="ppaction://hlinkfile"/>
              </a:rPr>
              <a:t>Drone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6498" y="3033011"/>
            <a:ext cx="2239007" cy="247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47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Rhythm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3747" y="2438400"/>
            <a:ext cx="7133281" cy="3048001"/>
          </a:xfrm>
        </p:spPr>
        <p:txBody>
          <a:bodyPr>
            <a:normAutofit/>
          </a:bodyPr>
          <a:lstStyle/>
          <a:p>
            <a:r>
              <a:rPr lang="en-US" dirty="0" err="1" smtClean="0"/>
              <a:t>Tabla</a:t>
            </a:r>
            <a:r>
              <a:rPr lang="en-US" dirty="0" smtClean="0"/>
              <a:t> set </a:t>
            </a:r>
            <a:r>
              <a:rPr lang="en-US" dirty="0"/>
              <a:t>of two drums – each of a different size – one for each hand 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drumheads are made of skin, and the black </a:t>
            </a:r>
            <a:r>
              <a:rPr lang="en-US" dirty="0" err="1"/>
              <a:t>centres</a:t>
            </a:r>
            <a:r>
              <a:rPr lang="en-US" dirty="0"/>
              <a:t> are formed from a paste of </a:t>
            </a:r>
            <a:r>
              <a:rPr lang="en-US" dirty="0" smtClean="0"/>
              <a:t>iron </a:t>
            </a:r>
            <a:r>
              <a:rPr lang="en-US" dirty="0"/>
              <a:t>filings and flour </a:t>
            </a:r>
          </a:p>
          <a:p>
            <a:r>
              <a:rPr lang="en-US" dirty="0" smtClean="0"/>
              <a:t>The </a:t>
            </a:r>
            <a:r>
              <a:rPr lang="en-US" dirty="0" err="1"/>
              <a:t>tabla</a:t>
            </a:r>
            <a:r>
              <a:rPr lang="en-US" dirty="0"/>
              <a:t> provide the rhythmic pattern for </a:t>
            </a:r>
            <a:endParaRPr lang="en-US" dirty="0" smtClean="0"/>
          </a:p>
          <a:p>
            <a:pPr indent="0">
              <a:buNone/>
            </a:pPr>
            <a:r>
              <a:rPr lang="en-US" dirty="0" smtClean="0"/>
              <a:t>the </a:t>
            </a:r>
            <a:r>
              <a:rPr lang="en-US" dirty="0"/>
              <a:t>raga – the </a:t>
            </a:r>
            <a:r>
              <a:rPr lang="en-US" b="1" dirty="0" err="1"/>
              <a:t>tala</a:t>
            </a:r>
            <a:r>
              <a:rPr lang="en-US" b="1" dirty="0"/>
              <a:t>. 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224" y="3723292"/>
            <a:ext cx="2158176" cy="176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618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Rhythm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are hundreds of different beat patterns, just as there are hundreds of different ragas. </a:t>
            </a:r>
          </a:p>
          <a:p>
            <a:r>
              <a:rPr lang="en-US" dirty="0" smtClean="0"/>
              <a:t>The </a:t>
            </a:r>
            <a:r>
              <a:rPr lang="en-US" dirty="0"/>
              <a:t>most common pattern is a sixteen beat pattern, </a:t>
            </a:r>
            <a:r>
              <a:rPr lang="en-US" dirty="0" err="1"/>
              <a:t>organised</a:t>
            </a:r>
            <a:r>
              <a:rPr lang="en-US" dirty="0"/>
              <a:t> into four groups/bars. This pattern is called the </a:t>
            </a:r>
            <a:r>
              <a:rPr lang="en-US" b="1" dirty="0" err="1"/>
              <a:t>teental</a:t>
            </a:r>
            <a:r>
              <a:rPr lang="en-US" b="1" dirty="0"/>
              <a:t>. </a:t>
            </a:r>
            <a:r>
              <a:rPr lang="en-US" dirty="0" smtClean="0"/>
              <a:t>There </a:t>
            </a:r>
            <a:r>
              <a:rPr lang="en-US" dirty="0"/>
              <a:t>are hundreds of different </a:t>
            </a:r>
            <a:r>
              <a:rPr lang="en-US" dirty="0" err="1"/>
              <a:t>talas</a:t>
            </a:r>
            <a:r>
              <a:rPr lang="en-US" dirty="0"/>
              <a:t> – with different numbers of beats per cycle.</a:t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5751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58</TotalTime>
  <Words>234</Words>
  <Application>Microsoft Macintosh PowerPoint</Application>
  <PresentationFormat>On-screen Show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Couture</vt:lpstr>
      <vt:lpstr>Indian Raga</vt:lpstr>
      <vt:lpstr>About INdia</vt:lpstr>
      <vt:lpstr>INdia</vt:lpstr>
      <vt:lpstr>Three Components</vt:lpstr>
      <vt:lpstr>Melody </vt:lpstr>
      <vt:lpstr>Melody</vt:lpstr>
      <vt:lpstr>Drone</vt:lpstr>
      <vt:lpstr>Rhythm</vt:lpstr>
      <vt:lpstr>Rhythm</vt:lpstr>
      <vt:lpstr>Rhythm</vt:lpstr>
    </vt:vector>
  </TitlesOfParts>
  <Company>PBU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Indian Raga</dc:title>
  <dc:creator>Ellen  Squier</dc:creator>
  <cp:lastModifiedBy>Ellen  Squier</cp:lastModifiedBy>
  <cp:revision>7</cp:revision>
  <dcterms:created xsi:type="dcterms:W3CDTF">2012-04-09T23:38:13Z</dcterms:created>
  <dcterms:modified xsi:type="dcterms:W3CDTF">2012-04-10T14:49:08Z</dcterms:modified>
</cp:coreProperties>
</file>